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6" r:id="rId2"/>
    <p:sldId id="273" r:id="rId3"/>
    <p:sldId id="391" r:id="rId4"/>
    <p:sldId id="392" r:id="rId5"/>
    <p:sldId id="319" r:id="rId6"/>
    <p:sldId id="259" r:id="rId7"/>
    <p:sldId id="326" r:id="rId8"/>
    <p:sldId id="257" r:id="rId9"/>
    <p:sldId id="267" r:id="rId10"/>
    <p:sldId id="320" r:id="rId11"/>
    <p:sldId id="264" r:id="rId12"/>
    <p:sldId id="325" r:id="rId13"/>
    <p:sldId id="300" r:id="rId14"/>
    <p:sldId id="331" r:id="rId15"/>
    <p:sldId id="332" r:id="rId16"/>
    <p:sldId id="333" r:id="rId17"/>
    <p:sldId id="390" r:id="rId18"/>
    <p:sldId id="334" r:id="rId19"/>
    <p:sldId id="270" r:id="rId20"/>
    <p:sldId id="388" r:id="rId21"/>
    <p:sldId id="386" r:id="rId22"/>
    <p:sldId id="387" r:id="rId23"/>
    <p:sldId id="389" r:id="rId24"/>
    <p:sldId id="315" r:id="rId25"/>
    <p:sldId id="302" r:id="rId26"/>
    <p:sldId id="321" r:id="rId27"/>
    <p:sldId id="318" r:id="rId28"/>
    <p:sldId id="375" r:id="rId29"/>
    <p:sldId id="258" r:id="rId30"/>
    <p:sldId id="274" r:id="rId31"/>
    <p:sldId id="275" r:id="rId32"/>
    <p:sldId id="384" r:id="rId33"/>
    <p:sldId id="385" r:id="rId34"/>
    <p:sldId id="271" r:id="rId35"/>
    <p:sldId id="305" r:id="rId36"/>
    <p:sldId id="306" r:id="rId37"/>
    <p:sldId id="307" r:id="rId38"/>
    <p:sldId id="374" r:id="rId39"/>
    <p:sldId id="379" r:id="rId40"/>
    <p:sldId id="378" r:id="rId41"/>
    <p:sldId id="335" r:id="rId42"/>
    <p:sldId id="380" r:id="rId43"/>
    <p:sldId id="336" r:id="rId44"/>
    <p:sldId id="328" r:id="rId45"/>
    <p:sldId id="329" r:id="rId46"/>
    <p:sldId id="376" r:id="rId47"/>
    <p:sldId id="381" r:id="rId48"/>
    <p:sldId id="263" r:id="rId49"/>
    <p:sldId id="382" r:id="rId50"/>
    <p:sldId id="383" r:id="rId51"/>
    <p:sldId id="322" r:id="rId52"/>
    <p:sldId id="323" r:id="rId53"/>
    <p:sldId id="330" r:id="rId5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997" autoAdjust="0"/>
    <p:restoredTop sz="94660"/>
  </p:normalViewPr>
  <p:slideViewPr>
    <p:cSldViewPr snapToGrid="0">
      <p:cViewPr varScale="1">
        <p:scale>
          <a:sx n="69" d="100"/>
          <a:sy n="69" d="100"/>
        </p:scale>
        <p:origin x="1224" y="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EBDB7-AF3D-41F1-B7BB-6DD2244FE6F9}" type="datetimeFigureOut">
              <a:rPr lang="cs-CZ" smtClean="0"/>
              <a:t>06.10.2022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8E520-F2E2-4369-9DFB-F05DF902655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94023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EBDB7-AF3D-41F1-B7BB-6DD2244FE6F9}" type="datetimeFigureOut">
              <a:rPr lang="cs-CZ" smtClean="0"/>
              <a:t>06.10.2022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8E520-F2E2-4369-9DFB-F05DF902655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0758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EBDB7-AF3D-41F1-B7BB-6DD2244FE6F9}" type="datetimeFigureOut">
              <a:rPr lang="cs-CZ" smtClean="0"/>
              <a:t>06.10.2022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8E520-F2E2-4369-9DFB-F05DF902655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1009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EBDB7-AF3D-41F1-B7BB-6DD2244FE6F9}" type="datetimeFigureOut">
              <a:rPr lang="cs-CZ" smtClean="0"/>
              <a:t>06.10.2022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8E520-F2E2-4369-9DFB-F05DF902655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483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EBDB7-AF3D-41F1-B7BB-6DD2244FE6F9}" type="datetimeFigureOut">
              <a:rPr lang="cs-CZ" smtClean="0"/>
              <a:t>06.10.2022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8E520-F2E2-4369-9DFB-F05DF902655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7673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EBDB7-AF3D-41F1-B7BB-6DD2244FE6F9}" type="datetimeFigureOut">
              <a:rPr lang="cs-CZ" smtClean="0"/>
              <a:t>06.10.2022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8E520-F2E2-4369-9DFB-F05DF902655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426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EBDB7-AF3D-41F1-B7BB-6DD2244FE6F9}" type="datetimeFigureOut">
              <a:rPr lang="cs-CZ" smtClean="0"/>
              <a:t>06.10.2022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8E520-F2E2-4369-9DFB-F05DF902655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80142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EBDB7-AF3D-41F1-B7BB-6DD2244FE6F9}" type="datetimeFigureOut">
              <a:rPr lang="cs-CZ" smtClean="0"/>
              <a:t>06.10.2022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8E520-F2E2-4369-9DFB-F05DF902655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6140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EBDB7-AF3D-41F1-B7BB-6DD2244FE6F9}" type="datetimeFigureOut">
              <a:rPr lang="cs-CZ" smtClean="0"/>
              <a:t>06.10.2022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8E520-F2E2-4369-9DFB-F05DF902655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9460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EBDB7-AF3D-41F1-B7BB-6DD2244FE6F9}" type="datetimeFigureOut">
              <a:rPr lang="cs-CZ" smtClean="0"/>
              <a:t>06.10.2022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8E520-F2E2-4369-9DFB-F05DF902655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4136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EBDB7-AF3D-41F1-B7BB-6DD2244FE6F9}" type="datetimeFigureOut">
              <a:rPr lang="cs-CZ" smtClean="0"/>
              <a:t>06.10.2022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8E520-F2E2-4369-9DFB-F05DF902655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2626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2EBDB7-AF3D-41F1-B7BB-6DD2244FE6F9}" type="datetimeFigureOut">
              <a:rPr lang="cs-CZ" smtClean="0"/>
              <a:t>06.10.2022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48E520-F2E2-4369-9DFB-F05DF902655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4785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obloha, hora, exteriér, příroda&#10;&#10;Popis se vygeneroval automaticky.">
            <a:extLst>
              <a:ext uri="{FF2B5EF4-FFF2-40B4-BE49-F238E27FC236}">
                <a16:creationId xmlns:a16="http://schemas.microsoft.com/office/drawing/2014/main" id="{5A7CA900-E94E-4E54-9D5E-5FB27B5348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74" y="-1"/>
            <a:ext cx="9143980" cy="6857999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B90FBED0-1325-45F0-91A3-F9E1D5F4275E}"/>
              </a:ext>
            </a:extLst>
          </p:cNvPr>
          <p:cNvSpPr txBox="1"/>
          <p:nvPr/>
        </p:nvSpPr>
        <p:spPr>
          <a:xfrm>
            <a:off x="906449" y="1271765"/>
            <a:ext cx="7444409" cy="29005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fontAlgn="base"/>
            <a:endParaRPr lang="cs-CZ" b="1" dirty="0"/>
          </a:p>
          <a:p>
            <a:pPr algn="ctr" fontAlgn="base"/>
            <a:r>
              <a:rPr lang="cs-CZ" sz="3600" b="1" dirty="0"/>
              <a:t>Obora Obelisk – obnova lužní krajiny </a:t>
            </a:r>
          </a:p>
          <a:p>
            <a:pPr algn="ctr" fontAlgn="base"/>
            <a:r>
              <a:rPr lang="cs-CZ" sz="2400" b="1" dirty="0"/>
              <a:t>v Lednicko-valtickém areálu, UNESCO po 22 letech</a:t>
            </a:r>
          </a:p>
          <a:p>
            <a:pPr algn="ctr" fontAlgn="base"/>
            <a:endParaRPr lang="cs-CZ" sz="2400" b="0" i="0" dirty="0">
              <a:effectLst/>
              <a:latin typeface="Google Sans"/>
            </a:endParaRPr>
          </a:p>
          <a:p>
            <a:pPr algn="ctr" fontAlgn="base"/>
            <a:endParaRPr lang="cs-CZ" sz="2400" dirty="0">
              <a:latin typeface="Google Sans"/>
            </a:endParaRPr>
          </a:p>
          <a:p>
            <a:pPr algn="ctr" fontAlgn="base"/>
            <a:r>
              <a:rPr lang="cs-CZ" sz="2400" b="0" i="0" dirty="0">
                <a:effectLst/>
                <a:latin typeface="Google Sans"/>
              </a:rPr>
              <a:t>Jak na klimatické změny - adaptace krajiny a sídel</a:t>
            </a:r>
            <a:endParaRPr lang="cs-CZ" sz="5400" dirty="0"/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cs-CZ" sz="2000" dirty="0"/>
              <a:t> </a:t>
            </a:r>
            <a:r>
              <a:rPr lang="cs-CZ" sz="2000" b="0" i="0" dirty="0">
                <a:effectLst/>
                <a:latin typeface="Google Sans"/>
              </a:rPr>
              <a:t>konference Třeboň, 6.10.2022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8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80D9A43E-1F28-46EA-AB4E-BAAFE553A347}"/>
              </a:ext>
            </a:extLst>
          </p:cNvPr>
          <p:cNvSpPr txBox="1"/>
          <p:nvPr/>
        </p:nvSpPr>
        <p:spPr>
          <a:xfrm>
            <a:off x="163379" y="5364978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Doc. Ing. Přemysl Krejčiřík, Ph.D.</a:t>
            </a:r>
          </a:p>
          <a:p>
            <a:pPr algn="ctr"/>
            <a:r>
              <a:rPr lang="cs-CZ" dirty="0"/>
              <a:t>www.atelierkrejcirikovi.cz</a:t>
            </a:r>
          </a:p>
        </p:txBody>
      </p:sp>
    </p:spTree>
    <p:extLst>
      <p:ext uri="{BB962C8B-B14F-4D97-AF65-F5344CB8AC3E}">
        <p14:creationId xmlns:p14="http://schemas.microsoft.com/office/powerpoint/2010/main" val="37109247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41F4AD2C-4B4A-44B7-83A8-136DD8E00D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5240"/>
            <a:ext cx="9144000" cy="6858000"/>
          </a:xfrm>
          <a:prstGeom prst="rect">
            <a:avLst/>
          </a:prstGeom>
        </p:spPr>
      </p:pic>
      <p:sp>
        <p:nvSpPr>
          <p:cNvPr id="4" name="Šipka: zahnutá nahoru 3">
            <a:extLst>
              <a:ext uri="{FF2B5EF4-FFF2-40B4-BE49-F238E27FC236}">
                <a16:creationId xmlns:a16="http://schemas.microsoft.com/office/drawing/2014/main" id="{E36A72AA-5576-4A59-AA36-132ED0B4244F}"/>
              </a:ext>
            </a:extLst>
          </p:cNvPr>
          <p:cNvSpPr/>
          <p:nvPr/>
        </p:nvSpPr>
        <p:spPr>
          <a:xfrm rot="20456595">
            <a:off x="3502326" y="3215640"/>
            <a:ext cx="2801954" cy="1305560"/>
          </a:xfrm>
          <a:prstGeom prst="curvedUpArrow">
            <a:avLst>
              <a:gd name="adj1" fmla="val 25000"/>
              <a:gd name="adj2" fmla="val 66409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6" name="Šipka: zahnutá nahoru 5">
            <a:extLst>
              <a:ext uri="{FF2B5EF4-FFF2-40B4-BE49-F238E27FC236}">
                <a16:creationId xmlns:a16="http://schemas.microsoft.com/office/drawing/2014/main" id="{CC202D5A-1BB1-453B-9C12-47E462DE24B4}"/>
              </a:ext>
            </a:extLst>
          </p:cNvPr>
          <p:cNvSpPr/>
          <p:nvPr/>
        </p:nvSpPr>
        <p:spPr>
          <a:xfrm rot="9357131">
            <a:off x="2689526" y="665480"/>
            <a:ext cx="2801954" cy="1305560"/>
          </a:xfrm>
          <a:prstGeom prst="curvedUpArrow">
            <a:avLst>
              <a:gd name="adj1" fmla="val 25000"/>
              <a:gd name="adj2" fmla="val 66409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3953163" y="2171244"/>
            <a:ext cx="14224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000" dirty="0">
                <a:solidFill>
                  <a:schemeClr val="accent1">
                    <a:lumMod val="75000"/>
                  </a:schemeClr>
                </a:solidFill>
              </a:rPr>
              <a:t>H</a:t>
            </a:r>
            <a:r>
              <a:rPr lang="cs-CZ" sz="3600" dirty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cs-CZ" sz="6000" dirty="0">
                <a:solidFill>
                  <a:schemeClr val="accent1">
                    <a:lumMod val="75000"/>
                  </a:schemeClr>
                </a:solidFill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2712119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strom, země, exteriér, příroda&#10;&#10;Popis vygenerován s velmi vysokou mírou spolehlivosti">
            <a:extLst>
              <a:ext uri="{FF2B5EF4-FFF2-40B4-BE49-F238E27FC236}">
                <a16:creationId xmlns:a16="http://schemas.microsoft.com/office/drawing/2014/main" id="{09D8F9A3-1CBC-42AA-8495-DFDC5F246A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0160"/>
            <a:ext cx="10293084" cy="686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3590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bsah obrázku strom, exteriér, země, rostlina&#10;&#10;Popis vygenerován s velmi vysokou mírou spolehlivosti">
            <a:extLst>
              <a:ext uri="{FF2B5EF4-FFF2-40B4-BE49-F238E27FC236}">
                <a16:creationId xmlns:a16="http://schemas.microsoft.com/office/drawing/2014/main" id="{52CC53B7-6226-4F88-AFC0-4EA8C3EFEF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2778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8168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exteriér, země, obloha, příroda&#10;&#10;Popis byl vytvořen automaticky">
            <a:extLst>
              <a:ext uri="{FF2B5EF4-FFF2-40B4-BE49-F238E27FC236}">
                <a16:creationId xmlns:a16="http://schemas.microsoft.com/office/drawing/2014/main" id="{3B134155-9FE1-463B-A736-DFFD50D507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0509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strom, exteriér, obloha, budova&#10;&#10;Popis vygenerován s velmi vysokou mírou spolehlivosti">
            <a:extLst>
              <a:ext uri="{FF2B5EF4-FFF2-40B4-BE49-F238E27FC236}">
                <a16:creationId xmlns:a16="http://schemas.microsoft.com/office/drawing/2014/main" id="{32C1E09E-62AB-4972-A166-74C7BAFE59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Obrázek 3" descr="Obsah obrázku text&#10;&#10;Popis vygenerován s vysokou mírou spolehlivosti">
            <a:extLst>
              <a:ext uri="{FF2B5EF4-FFF2-40B4-BE49-F238E27FC236}">
                <a16:creationId xmlns:a16="http://schemas.microsoft.com/office/drawing/2014/main" id="{80FD695F-0FBB-45CF-A0A1-CEEE37C18B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429"/>
          <a:stretch/>
        </p:blipFill>
        <p:spPr>
          <a:xfrm>
            <a:off x="2905409" y="4539344"/>
            <a:ext cx="3855697" cy="2370909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546819B6-01CA-454B-A07B-C47DB5E7220E}"/>
              </a:ext>
            </a:extLst>
          </p:cNvPr>
          <p:cNvSpPr txBox="1"/>
          <p:nvPr/>
        </p:nvSpPr>
        <p:spPr>
          <a:xfrm>
            <a:off x="4417540" y="3361510"/>
            <a:ext cx="793807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520" b="1" dirty="0">
                <a:solidFill>
                  <a:schemeClr val="bg1"/>
                </a:solidFill>
              </a:rPr>
              <a:t>25°C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F741FFA2-3F87-49C8-9868-3A4155058498}"/>
              </a:ext>
            </a:extLst>
          </p:cNvPr>
          <p:cNvSpPr txBox="1"/>
          <p:nvPr/>
        </p:nvSpPr>
        <p:spPr>
          <a:xfrm>
            <a:off x="5433376" y="1661161"/>
            <a:ext cx="793807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520" b="1" dirty="0">
                <a:solidFill>
                  <a:schemeClr val="bg1"/>
                </a:solidFill>
              </a:rPr>
              <a:t>37°C</a:t>
            </a:r>
          </a:p>
        </p:txBody>
      </p:sp>
    </p:spTree>
    <p:extLst>
      <p:ext uri="{BB962C8B-B14F-4D97-AF65-F5344CB8AC3E}">
        <p14:creationId xmlns:p14="http://schemas.microsoft.com/office/powerpoint/2010/main" val="2837497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CF6166B-790A-4A86-895E-80BDFFF354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9460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B80812A-3484-4C9D-A97F-E6BC5C0AD0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Obrázek 3" descr="Obsah obrázku strom, exteriér, obloha, budova&#10;&#10;Popis vygenerován s velmi vysokou mírou spolehlivosti">
            <a:extLst>
              <a:ext uri="{FF2B5EF4-FFF2-40B4-BE49-F238E27FC236}">
                <a16:creationId xmlns:a16="http://schemas.microsoft.com/office/drawing/2014/main" id="{FCC12B18-3AC0-4CEB-9909-457E44327F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82" t="44212" r="34250" b="46560"/>
          <a:stretch/>
        </p:blipFill>
        <p:spPr>
          <a:xfrm>
            <a:off x="4931229" y="4408714"/>
            <a:ext cx="3897175" cy="2253343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CBEFF936-82E7-4CF4-B83D-D2BA42BA71B5}"/>
              </a:ext>
            </a:extLst>
          </p:cNvPr>
          <p:cNvSpPr txBox="1"/>
          <p:nvPr/>
        </p:nvSpPr>
        <p:spPr>
          <a:xfrm>
            <a:off x="6723134" y="4833257"/>
            <a:ext cx="1523366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520" b="1" dirty="0">
                <a:solidFill>
                  <a:srgbClr val="002060"/>
                </a:solidFill>
              </a:rPr>
              <a:t>23°C voda</a:t>
            </a:r>
          </a:p>
        </p:txBody>
      </p:sp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41BBA700-B918-4E78-AB89-E46905499FA6}"/>
              </a:ext>
            </a:extLst>
          </p:cNvPr>
          <p:cNvCxnSpPr>
            <a:cxnSpLocks/>
          </p:cNvCxnSpPr>
          <p:nvPr/>
        </p:nvCxnSpPr>
        <p:spPr>
          <a:xfrm flipH="1">
            <a:off x="7256417" y="5271168"/>
            <a:ext cx="606260" cy="123792"/>
          </a:xfrm>
          <a:prstGeom prst="straightConnector1">
            <a:avLst/>
          </a:prstGeom>
          <a:ln w="666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9">
            <a:extLst>
              <a:ext uri="{FF2B5EF4-FFF2-40B4-BE49-F238E27FC236}">
                <a16:creationId xmlns:a16="http://schemas.microsoft.com/office/drawing/2014/main" id="{04939242-D1F7-4528-A5B4-B5CD7EFE71D7}"/>
              </a:ext>
            </a:extLst>
          </p:cNvPr>
          <p:cNvSpPr txBox="1"/>
          <p:nvPr/>
        </p:nvSpPr>
        <p:spPr>
          <a:xfrm>
            <a:off x="2930551" y="2248989"/>
            <a:ext cx="1139543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520" b="1" dirty="0">
                <a:solidFill>
                  <a:srgbClr val="002060"/>
                </a:solidFill>
              </a:rPr>
              <a:t>23°C voda</a:t>
            </a:r>
          </a:p>
        </p:txBody>
      </p:sp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E8841407-371F-42B7-958A-AA423618E219}"/>
              </a:ext>
            </a:extLst>
          </p:cNvPr>
          <p:cNvCxnSpPr>
            <a:cxnSpLocks/>
          </p:cNvCxnSpPr>
          <p:nvPr/>
        </p:nvCxnSpPr>
        <p:spPr>
          <a:xfrm flipH="1">
            <a:off x="3481252" y="2618321"/>
            <a:ext cx="274321" cy="1137251"/>
          </a:xfrm>
          <a:prstGeom prst="straightConnector1">
            <a:avLst/>
          </a:prstGeom>
          <a:ln w="666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C86B09A1-B140-46E2-B534-AAC50F88524B}"/>
              </a:ext>
            </a:extLst>
          </p:cNvPr>
          <p:cNvCxnSpPr>
            <a:cxnSpLocks/>
          </p:cNvCxnSpPr>
          <p:nvPr/>
        </p:nvCxnSpPr>
        <p:spPr>
          <a:xfrm flipV="1">
            <a:off x="3755572" y="561704"/>
            <a:ext cx="522515" cy="1606730"/>
          </a:xfrm>
          <a:prstGeom prst="straightConnector1">
            <a:avLst/>
          </a:prstGeom>
          <a:ln w="666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76599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>
            <a:off x="572656" y="267856"/>
            <a:ext cx="8146472" cy="6465454"/>
            <a:chOff x="1143034" y="857276"/>
            <a:chExt cx="6857933" cy="5128753"/>
          </a:xfrm>
        </p:grpSpPr>
        <p:pic>
          <p:nvPicPr>
            <p:cNvPr id="5" name="Obrázek 4">
              <a:extLst>
                <a:ext uri="{FF2B5EF4-FFF2-40B4-BE49-F238E27FC236}">
                  <a16:creationId xmlns:a16="http://schemas.microsoft.com/office/drawing/2014/main" id="{510EE641-25EE-4A86-BDAB-44C0FF5062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43034" y="2557063"/>
              <a:ext cx="4571955" cy="3428966"/>
            </a:xfrm>
            <a:prstGeom prst="rect">
              <a:avLst/>
            </a:prstGeom>
          </p:spPr>
        </p:pic>
        <p:pic>
          <p:nvPicPr>
            <p:cNvPr id="3" name="Obrázek 2" descr="Obsah obrázku země&#10;&#10;Popis vygenerován s vysokou mírou spolehlivosti">
              <a:extLst>
                <a:ext uri="{FF2B5EF4-FFF2-40B4-BE49-F238E27FC236}">
                  <a16:creationId xmlns:a16="http://schemas.microsoft.com/office/drawing/2014/main" id="{D0B7850E-2632-4368-A363-66BDA51663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16438" y="857276"/>
              <a:ext cx="3884529" cy="2913397"/>
            </a:xfrm>
            <a:prstGeom prst="rect">
              <a:avLst/>
            </a:prstGeom>
          </p:spPr>
        </p:pic>
        <p:pic>
          <p:nvPicPr>
            <p:cNvPr id="7" name="Obrázek 6" descr="Obsah obrázku text&#10;&#10;Popis vygenerován s vysokou mírou spolehlivosti">
              <a:extLst>
                <a:ext uri="{FF2B5EF4-FFF2-40B4-BE49-F238E27FC236}">
                  <a16:creationId xmlns:a16="http://schemas.microsoft.com/office/drawing/2014/main" id="{0CAC2DD7-4255-4EBD-B270-13CF33E29E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43036" y="857277"/>
              <a:ext cx="2973403" cy="17585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568720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86D40C3F-C9AE-43F7-B055-41B7F03F6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99488" y="1047660"/>
            <a:ext cx="6096000" cy="4572000"/>
          </a:xfrm>
          <a:prstGeom prst="rect">
            <a:avLst/>
          </a:prstGeom>
        </p:spPr>
      </p:pic>
      <p:pic>
        <p:nvPicPr>
          <p:cNvPr id="8" name="Obrázek 7" descr="Obsah obrázku obloha, exteriér, tráva, budova&#10;&#10;Popis vygenerován s velmi vysokou mírou spolehlivosti">
            <a:extLst>
              <a:ext uri="{FF2B5EF4-FFF2-40B4-BE49-F238E27FC236}">
                <a16:creationId xmlns:a16="http://schemas.microsoft.com/office/drawing/2014/main" id="{3A424B9C-EF72-449A-918E-2678347AF8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02" t="14812" r="16229" b="15384"/>
          <a:stretch/>
        </p:blipFill>
        <p:spPr>
          <a:xfrm>
            <a:off x="4734512" y="285660"/>
            <a:ext cx="4409488" cy="6096000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14AD4697-F02F-4D77-85D2-E9BFD5108AA9}"/>
              </a:ext>
            </a:extLst>
          </p:cNvPr>
          <p:cNvSpPr txBox="1"/>
          <p:nvPr/>
        </p:nvSpPr>
        <p:spPr>
          <a:xfrm>
            <a:off x="8327606" y="2767376"/>
            <a:ext cx="793807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520" b="1" dirty="0">
                <a:solidFill>
                  <a:schemeClr val="bg1"/>
                </a:solidFill>
              </a:rPr>
              <a:t>15°C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44464723-E80F-4D40-A843-DE762A84E2A9}"/>
              </a:ext>
            </a:extLst>
          </p:cNvPr>
          <p:cNvSpPr txBox="1"/>
          <p:nvPr/>
        </p:nvSpPr>
        <p:spPr>
          <a:xfrm>
            <a:off x="4734512" y="3738439"/>
            <a:ext cx="793807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520" b="1" dirty="0">
                <a:solidFill>
                  <a:schemeClr val="bg1"/>
                </a:solidFill>
              </a:rPr>
              <a:t>39°C</a:t>
            </a:r>
          </a:p>
        </p:txBody>
      </p:sp>
    </p:spTree>
    <p:extLst>
      <p:ext uri="{BB962C8B-B14F-4D97-AF65-F5344CB8AC3E}">
        <p14:creationId xmlns:p14="http://schemas.microsoft.com/office/powerpoint/2010/main" val="30184649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80056" y="0"/>
            <a:ext cx="1033220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interiér, televizor, monitor&#10;&#10;Popis vygenerován s vysokou mírou spolehlivosti">
            <a:extLst>
              <a:ext uri="{FF2B5EF4-FFF2-40B4-BE49-F238E27FC236}">
                <a16:creationId xmlns:a16="http://schemas.microsoft.com/office/drawing/2014/main" id="{38DF8394-E24D-4E60-84D5-9FA33BF3D7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139" y="-1"/>
            <a:ext cx="9222377" cy="6916783"/>
          </a:xfrm>
          <a:prstGeom prst="rect">
            <a:avLst/>
          </a:prstGeom>
        </p:spPr>
      </p:pic>
      <p:pic>
        <p:nvPicPr>
          <p:cNvPr id="4" name="Obrázek 3" descr="Obsah obrázku interiér, televizor, monitor&#10;&#10;Popis vygenerován s vysokou mírou spolehlivosti">
            <a:extLst>
              <a:ext uri="{FF2B5EF4-FFF2-40B4-BE49-F238E27FC236}">
                <a16:creationId xmlns:a16="http://schemas.microsoft.com/office/drawing/2014/main" id="{271F81BA-0051-4DB6-931C-CA3055C4A6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60320" y="436880"/>
            <a:ext cx="1686560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337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rk v roce 18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0"/>
            <a:ext cx="6402388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425345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013" y="0"/>
            <a:ext cx="46561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7681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33" y="0"/>
            <a:ext cx="86425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3720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227_ma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224556" y="848395"/>
            <a:ext cx="6858001" cy="5161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362920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obloha, hora, exteriér, příroda&#10;&#10;Popis se vygeneroval automaticky.">
            <a:extLst>
              <a:ext uri="{FF2B5EF4-FFF2-40B4-BE49-F238E27FC236}">
                <a16:creationId xmlns:a16="http://schemas.microsoft.com/office/drawing/2014/main" id="{B272F7A9-90F1-48AB-9328-ACE58961EB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90"/>
            <a:ext cx="9144000" cy="685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8434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živatel\Pictures\obora\cele_rezervace_obora_obelisk_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38959" y="-1666240"/>
            <a:ext cx="11257280" cy="91033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279607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A5DBE7-8CFD-41BC-B35D-EBE6AB324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Obsah obrázku mapa, text&#10;&#10;Popis se vygeneroval automaticky.">
            <a:extLst>
              <a:ext uri="{FF2B5EF4-FFF2-40B4-BE49-F238E27FC236}">
                <a16:creationId xmlns:a16="http://schemas.microsoft.com/office/drawing/2014/main" id="{62048B3C-6D71-42E4-94C5-6DF6BFD623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85568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7467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A5DBE7-8CFD-41BC-B35D-EBE6AB324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 descr="Obsah obrázku mapa, text&#10;&#10;Popis se vygeneroval automaticky.">
            <a:extLst>
              <a:ext uri="{FF2B5EF4-FFF2-40B4-BE49-F238E27FC236}">
                <a16:creationId xmlns:a16="http://schemas.microsoft.com/office/drawing/2014/main" id="{2B8D6C13-49E2-49BB-856C-400502997E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8556852" cy="6858000"/>
          </a:xfrm>
        </p:spPr>
      </p:pic>
    </p:spTree>
    <p:extLst>
      <p:ext uri="{BB962C8B-B14F-4D97-AF65-F5344CB8AC3E}">
        <p14:creationId xmlns:p14="http://schemas.microsoft.com/office/powerpoint/2010/main" val="13850690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živatel\Pictures\obora\cele_rezervace_obora_obelisk_26.jpg"/>
          <p:cNvPicPr>
            <a:picLocks noChangeAspect="1" noChangeArrowheads="1"/>
          </p:cNvPicPr>
          <p:nvPr/>
        </p:nvPicPr>
        <p:blipFill>
          <a:blip r:embed="rId2" cstate="print"/>
          <a:srcRect l="6688" t="6261" b="11290"/>
          <a:stretch>
            <a:fillRect/>
          </a:stretch>
        </p:blipFill>
        <p:spPr bwMode="auto">
          <a:xfrm>
            <a:off x="150347" y="404664"/>
            <a:ext cx="8993653" cy="5616624"/>
          </a:xfrm>
          <a:prstGeom prst="rect">
            <a:avLst/>
          </a:prstGeom>
          <a:noFill/>
        </p:spPr>
      </p:pic>
      <p:pic>
        <p:nvPicPr>
          <p:cNvPr id="1026" name="Picture 2" descr="Obora Obelis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6416" y="5923148"/>
            <a:ext cx="677044" cy="8353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uživatel\Pictures\obora\cele_rezervace_obora_obelisk_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046"/>
            <a:ext cx="9144000" cy="68449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bloha, exteriér, silnice, tráva&#10;&#10;Popis vygenerován s velmi vysokou mírou spolehlivosti">
            <a:extLst>
              <a:ext uri="{FF2B5EF4-FFF2-40B4-BE49-F238E27FC236}">
                <a16:creationId xmlns:a16="http://schemas.microsoft.com/office/drawing/2014/main" id="{CF22EE09-2D57-445F-A6C7-40B7E3D7A5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4" t="19595" r="27514" b="27709"/>
          <a:stretch/>
        </p:blipFill>
        <p:spPr>
          <a:xfrm>
            <a:off x="0" y="1"/>
            <a:ext cx="907215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778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uživatel\Pictures\obora\cele_rezervace_obora_obelisk_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uživatel\Pictures\obora\cele_rezervace_obora_obelisk_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3302"/>
            <a:ext cx="9144000" cy="64440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62D5E70-C761-F8AD-6791-D2FB72AA3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050"/>
            <a:ext cx="9144000" cy="656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31920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strom, tráva, exteriér, rostlina&#10;&#10;Popis byl vytvořen automaticky">
            <a:extLst>
              <a:ext uri="{FF2B5EF4-FFF2-40B4-BE49-F238E27FC236}">
                <a16:creationId xmlns:a16="http://schemas.microsoft.com/office/drawing/2014/main" id="{8DA8DB3B-3481-F2B4-CB2B-FCA117FDB5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4663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701" y="192865"/>
            <a:ext cx="9150701" cy="579537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4992396" y="5977762"/>
            <a:ext cx="4054251" cy="355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711" dirty="0">
                <a:solidFill>
                  <a:srgbClr val="C0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Celková situace území, stav k roku 2003 </a:t>
            </a:r>
          </a:p>
        </p:txBody>
      </p:sp>
    </p:spTree>
    <p:extLst>
      <p:ext uri="{BB962C8B-B14F-4D97-AF65-F5344CB8AC3E}">
        <p14:creationId xmlns:p14="http://schemas.microsoft.com/office/powerpoint/2010/main" val="28736058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4992396" y="5977762"/>
            <a:ext cx="4054251" cy="355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711" dirty="0">
                <a:solidFill>
                  <a:srgbClr val="C0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Celková situace území, stav k roku 2016 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701" y="192865"/>
            <a:ext cx="9150701" cy="5795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5612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96356"/>
            <a:ext cx="9143379" cy="542123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96357"/>
            <a:ext cx="9149879" cy="5421231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1062091" y="5624569"/>
            <a:ext cx="7983596" cy="355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711" dirty="0">
                <a:solidFill>
                  <a:srgbClr val="C0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Obnovení </a:t>
            </a:r>
            <a:r>
              <a:rPr lang="cs-CZ" sz="1711" dirty="0" err="1">
                <a:solidFill>
                  <a:srgbClr val="C0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zazeměných</a:t>
            </a:r>
            <a:r>
              <a:rPr lang="cs-CZ" sz="1711" dirty="0">
                <a:solidFill>
                  <a:srgbClr val="C0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mrtvých ramen řeky Dyje, stav před obnovou v roce 2003.</a:t>
            </a:r>
          </a:p>
        </p:txBody>
      </p:sp>
    </p:spTree>
    <p:extLst>
      <p:ext uri="{BB962C8B-B14F-4D97-AF65-F5344CB8AC3E}">
        <p14:creationId xmlns:p14="http://schemas.microsoft.com/office/powerpoint/2010/main" val="29621298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96356"/>
            <a:ext cx="9143379" cy="5421231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1443198" y="5617588"/>
            <a:ext cx="7648248" cy="355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711" dirty="0">
                <a:solidFill>
                  <a:srgbClr val="C0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Obnovení </a:t>
            </a:r>
            <a:r>
              <a:rPr lang="cs-CZ" sz="1711" dirty="0" err="1">
                <a:solidFill>
                  <a:srgbClr val="C0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zazeměných</a:t>
            </a:r>
            <a:r>
              <a:rPr lang="cs-CZ" sz="1711" dirty="0">
                <a:solidFill>
                  <a:srgbClr val="C0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mrtvých ramen řeky Dyje, stav po obnově v roce 2016.</a:t>
            </a:r>
          </a:p>
        </p:txBody>
      </p:sp>
    </p:spTree>
    <p:extLst>
      <p:ext uri="{BB962C8B-B14F-4D97-AF65-F5344CB8AC3E}">
        <p14:creationId xmlns:p14="http://schemas.microsoft.com/office/powerpoint/2010/main" val="25076269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757EDE6-0730-5403-EA2C-2FA4F1A34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13" y="0"/>
            <a:ext cx="75961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22711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4992396" y="5977762"/>
            <a:ext cx="4054251" cy="355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711" dirty="0">
                <a:solidFill>
                  <a:srgbClr val="C0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Celková situace území, stav k roku 2003 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A6B0D7F-728F-69E3-CA50-B0054FB2F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65" y="0"/>
            <a:ext cx="89018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4689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interiér, hračka&#10;&#10;Popis vygenerován s vysokou mírou spolehlivosti">
            <a:extLst>
              <a:ext uri="{FF2B5EF4-FFF2-40B4-BE49-F238E27FC236}">
                <a16:creationId xmlns:a16="http://schemas.microsoft.com/office/drawing/2014/main" id="{E47B807E-EB90-486F-BBEB-CB31A28233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703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EABF683D-D54F-01F8-BD15-B47B1B086D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72" r="46796"/>
          <a:stretch/>
        </p:blipFill>
        <p:spPr>
          <a:xfrm>
            <a:off x="0" y="88173"/>
            <a:ext cx="9143999" cy="656151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4948A6B-220F-A2D1-CD16-18CECA9689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76"/>
          <a:stretch/>
        </p:blipFill>
        <p:spPr>
          <a:xfrm>
            <a:off x="6498011" y="0"/>
            <a:ext cx="26459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8900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1" y="6081270"/>
            <a:ext cx="9144001" cy="355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4"/>
            <a:r>
              <a:rPr lang="cs-CZ" sz="1711" dirty="0">
                <a:solidFill>
                  <a:srgbClr val="C0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Výsadby skupin olší, vrb a dubů u obnovených mrtvých ramen v roce 2010.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5BC46FC-2143-6874-13A1-E59E3AA77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003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1678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1" y="6081270"/>
            <a:ext cx="9144001" cy="355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4"/>
            <a:r>
              <a:rPr lang="cs-CZ" sz="1711" dirty="0">
                <a:solidFill>
                  <a:srgbClr val="C0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Výsadby skupin olší, vrb a dubů u obnovených mrtvých ramen v roce 2013.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2" y="798"/>
            <a:ext cx="9130197" cy="6082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7830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1" y="6052395"/>
            <a:ext cx="9144001" cy="355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4"/>
            <a:r>
              <a:rPr lang="cs-CZ" sz="1711" dirty="0">
                <a:solidFill>
                  <a:srgbClr val="C0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Výsadby skupin olší, vrb a dubů u obnovených mrtvých ramen v roce 2013.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03" y="-44284"/>
            <a:ext cx="9144000" cy="6091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9161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96356"/>
            <a:ext cx="9144001" cy="5421231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062091" y="5624569"/>
            <a:ext cx="7983596" cy="355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711" dirty="0">
                <a:solidFill>
                  <a:srgbClr val="C0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Obnovení </a:t>
            </a:r>
            <a:r>
              <a:rPr lang="cs-CZ" sz="1711" dirty="0" err="1">
                <a:solidFill>
                  <a:srgbClr val="C0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zazeměných</a:t>
            </a:r>
            <a:r>
              <a:rPr lang="cs-CZ" sz="1711" dirty="0">
                <a:solidFill>
                  <a:srgbClr val="C0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mrtvých ramen řeky Dyje, stav před obnovou v roce 2003.</a:t>
            </a:r>
          </a:p>
        </p:txBody>
      </p:sp>
    </p:spTree>
    <p:extLst>
      <p:ext uri="{BB962C8B-B14F-4D97-AF65-F5344CB8AC3E}">
        <p14:creationId xmlns:p14="http://schemas.microsoft.com/office/powerpoint/2010/main" val="30249851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63771"/>
            <a:ext cx="9144001" cy="5453816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500072" y="5617588"/>
            <a:ext cx="7707559" cy="355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711" dirty="0">
                <a:solidFill>
                  <a:srgbClr val="C0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Obnovení </a:t>
            </a:r>
            <a:r>
              <a:rPr lang="cs-CZ" sz="1711" dirty="0" err="1">
                <a:solidFill>
                  <a:srgbClr val="C0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zazeměných</a:t>
            </a:r>
            <a:r>
              <a:rPr lang="cs-CZ" sz="1711" dirty="0">
                <a:solidFill>
                  <a:srgbClr val="C0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mrtvých ramen řeky Dyje, stav po obnově v roce 2016. </a:t>
            </a:r>
          </a:p>
        </p:txBody>
      </p:sp>
    </p:spTree>
    <p:extLst>
      <p:ext uri="{BB962C8B-B14F-4D97-AF65-F5344CB8AC3E}">
        <p14:creationId xmlns:p14="http://schemas.microsoft.com/office/powerpoint/2010/main" val="4540561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CCD7A4C2-B661-5BE9-C03F-EC7BD653F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52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55672C90-DEA8-B22A-DF77-F3DC8FC77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52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031757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ráva, obloha, příroda, exteriér&#10;&#10;Popis vygenerován s velmi vysokou mírou spolehlivosti">
            <a:extLst>
              <a:ext uri="{FF2B5EF4-FFF2-40B4-BE49-F238E27FC236}">
                <a16:creationId xmlns:a16="http://schemas.microsoft.com/office/drawing/2014/main" id="{E0934CB4-5A94-439A-A38B-8A2519716A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90"/>
            <a:ext cx="9144000" cy="685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69661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44DFBB85-6D53-637E-9E50-F1DA7EAFD4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5354"/>
            <a:ext cx="9144000" cy="6087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62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93893C49-910F-47D0-94AB-3ED304311D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599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B0A2E47D-5968-F2F7-D880-F8A903660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2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573441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3A48EB0-7793-190F-F2B2-CD08B9416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693929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FD5D8CFC-551D-3BCB-6A37-545AC6989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Šipka: zahnutá nahoru 3">
            <a:extLst>
              <a:ext uri="{FF2B5EF4-FFF2-40B4-BE49-F238E27FC236}">
                <a16:creationId xmlns:a16="http://schemas.microsoft.com/office/drawing/2014/main" id="{E36A72AA-5576-4A59-AA36-132ED0B4244F}"/>
              </a:ext>
            </a:extLst>
          </p:cNvPr>
          <p:cNvSpPr/>
          <p:nvPr/>
        </p:nvSpPr>
        <p:spPr>
          <a:xfrm rot="20456595">
            <a:off x="1082398" y="3215640"/>
            <a:ext cx="2801954" cy="1305560"/>
          </a:xfrm>
          <a:prstGeom prst="curvedUpArrow">
            <a:avLst>
              <a:gd name="adj1" fmla="val 25000"/>
              <a:gd name="adj2" fmla="val 66409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5" name="Šipka: zahnutá nahoru 5">
            <a:extLst>
              <a:ext uri="{FF2B5EF4-FFF2-40B4-BE49-F238E27FC236}">
                <a16:creationId xmlns:a16="http://schemas.microsoft.com/office/drawing/2014/main" id="{CC202D5A-1BB1-453B-9C12-47E462DE24B4}"/>
              </a:ext>
            </a:extLst>
          </p:cNvPr>
          <p:cNvSpPr/>
          <p:nvPr/>
        </p:nvSpPr>
        <p:spPr>
          <a:xfrm rot="9357131">
            <a:off x="269598" y="665480"/>
            <a:ext cx="2801954" cy="1305560"/>
          </a:xfrm>
          <a:prstGeom prst="curvedUpArrow">
            <a:avLst>
              <a:gd name="adj1" fmla="val 25000"/>
              <a:gd name="adj2" fmla="val 66409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533235" y="2171244"/>
            <a:ext cx="14224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H</a:t>
            </a:r>
            <a:r>
              <a:rPr lang="cs-CZ" sz="36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2</a:t>
            </a:r>
            <a:r>
              <a:rPr lang="cs-CZ" sz="6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O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946041" y="4974480"/>
            <a:ext cx="32565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80-100%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5781286" y="5006812"/>
            <a:ext cx="32565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000" dirty="0">
                <a:solidFill>
                  <a:srgbClr val="FF0000"/>
                </a:solidFill>
              </a:rPr>
              <a:t>40-60%</a:t>
            </a:r>
          </a:p>
        </p:txBody>
      </p:sp>
    </p:spTree>
    <p:extLst>
      <p:ext uri="{BB962C8B-B14F-4D97-AF65-F5344CB8AC3E}">
        <p14:creationId xmlns:p14="http://schemas.microsoft.com/office/powerpoint/2010/main" val="121707361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obloha, hora, exteriér, příroda&#10;&#10;Popis se vygeneroval automaticky.">
            <a:extLst>
              <a:ext uri="{FF2B5EF4-FFF2-40B4-BE49-F238E27FC236}">
                <a16:creationId xmlns:a16="http://schemas.microsoft.com/office/drawing/2014/main" id="{5A7CA900-E94E-4E54-9D5E-5FB27B5348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4" y="-35000"/>
            <a:ext cx="9143980" cy="6857999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80D9A43E-1F28-46EA-AB4E-BAAFE553A347}"/>
              </a:ext>
            </a:extLst>
          </p:cNvPr>
          <p:cNvSpPr txBox="1"/>
          <p:nvPr/>
        </p:nvSpPr>
        <p:spPr>
          <a:xfrm>
            <a:off x="4334" y="4927357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Doc. Ing. Přemysl Krejčiřík, Ph.D.</a:t>
            </a:r>
          </a:p>
          <a:p>
            <a:pPr algn="ctr"/>
            <a:r>
              <a:rPr lang="cs-CZ" dirty="0"/>
              <a:t>www.atelierkrejcirikovi.cz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140CC8C4-3B51-E970-4E7F-C8FC47C32742}"/>
              </a:ext>
            </a:extLst>
          </p:cNvPr>
          <p:cNvSpPr txBox="1"/>
          <p:nvPr/>
        </p:nvSpPr>
        <p:spPr>
          <a:xfrm>
            <a:off x="914400" y="1526207"/>
            <a:ext cx="7444409" cy="29005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fontAlgn="base"/>
            <a:endParaRPr lang="cs-CZ" b="1" dirty="0"/>
          </a:p>
          <a:p>
            <a:pPr algn="ctr" fontAlgn="base"/>
            <a:r>
              <a:rPr lang="cs-CZ" sz="3600" b="1" dirty="0"/>
              <a:t>Obora Obelisk – obnova lužní krajiny </a:t>
            </a:r>
          </a:p>
          <a:p>
            <a:pPr algn="ctr" fontAlgn="base"/>
            <a:r>
              <a:rPr lang="cs-CZ" sz="2400" b="1" dirty="0"/>
              <a:t>v Lednicko-valtickém areálu, UNESCO po 22 letech</a:t>
            </a:r>
          </a:p>
          <a:p>
            <a:pPr algn="ctr" fontAlgn="base"/>
            <a:endParaRPr lang="cs-CZ" sz="2400" b="0" i="0" dirty="0">
              <a:effectLst/>
              <a:latin typeface="Google Sans"/>
            </a:endParaRPr>
          </a:p>
          <a:p>
            <a:pPr algn="ctr" fontAlgn="base"/>
            <a:endParaRPr lang="cs-CZ" sz="2400" dirty="0">
              <a:latin typeface="Google Sans"/>
            </a:endParaRPr>
          </a:p>
          <a:p>
            <a:pPr algn="ctr" fontAlgn="base"/>
            <a:r>
              <a:rPr lang="cs-CZ" sz="2400" b="0" i="0" dirty="0">
                <a:effectLst/>
                <a:latin typeface="Google Sans"/>
              </a:rPr>
              <a:t>Jak na klimatické změny - adaptace krajiny a sídel</a:t>
            </a:r>
            <a:endParaRPr lang="cs-CZ" sz="5400" dirty="0"/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cs-CZ" sz="2000" dirty="0"/>
              <a:t> </a:t>
            </a:r>
            <a:r>
              <a:rPr lang="cs-CZ" sz="2000" b="0" i="0" dirty="0">
                <a:effectLst/>
                <a:latin typeface="Google Sans"/>
              </a:rPr>
              <a:t>konference Třeboň, 6.10.2022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8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7A1B4BA9-FAF9-30C2-B35A-9C47CECE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29239" y="0"/>
            <a:ext cx="1332577" cy="1230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768966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hora, exteriér, příroda, obloha&#10;&#10;Popis vygenerován s velmi vysokou mírou spolehlivosti">
            <a:extLst>
              <a:ext uri="{FF2B5EF4-FFF2-40B4-BE49-F238E27FC236}">
                <a16:creationId xmlns:a16="http://schemas.microsoft.com/office/drawing/2014/main" id="{CE9002F3-59D2-4731-897D-8B23D70A0D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03967" y="0"/>
            <a:ext cx="10414895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6732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1CD540E9-F9D8-4942-B33C-0E14748C76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8123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strom, exteriér, rostlina, tráva&#10;&#10;Popis vygenerován s velmi vysokou mírou spolehlivosti">
            <a:extLst>
              <a:ext uri="{FF2B5EF4-FFF2-40B4-BE49-F238E27FC236}">
                <a16:creationId xmlns:a16="http://schemas.microsoft.com/office/drawing/2014/main" id="{23471C1E-1579-4870-BCDD-BAB7C0FAA6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64872" y="-132080"/>
            <a:ext cx="9908872" cy="699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8113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41F4AD2C-4B4A-44B7-83A8-136DD8E00D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48649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205</Words>
  <Application>Microsoft Office PowerPoint</Application>
  <PresentationFormat>Předvádění na obrazovce (4:3)</PresentationFormat>
  <Paragraphs>38</Paragraphs>
  <Slides>53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53</vt:i4>
      </vt:variant>
    </vt:vector>
  </HeadingPairs>
  <TitlesOfParts>
    <vt:vector size="59" baseType="lpstr">
      <vt:lpstr>Arial</vt:lpstr>
      <vt:lpstr>Calibri</vt:lpstr>
      <vt:lpstr>Calibri Light</vt:lpstr>
      <vt:lpstr>Google Sans</vt:lpstr>
      <vt:lpstr>Segoe UI Historic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Přemysl Krejčiřík</dc:creator>
  <cp:lastModifiedBy>Přemysl Krejčiřík</cp:lastModifiedBy>
  <cp:revision>28</cp:revision>
  <dcterms:created xsi:type="dcterms:W3CDTF">2018-11-11T14:14:45Z</dcterms:created>
  <dcterms:modified xsi:type="dcterms:W3CDTF">2022-10-06T07:28:48Z</dcterms:modified>
</cp:coreProperties>
</file>